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56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DCF7F595-F88E-4669-A9EC-0F4FB055568F}" type="datetimeFigureOut">
              <a:rPr lang="he-IL" smtClean="0"/>
              <a:t>י'/תמוז/תשפ"ד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391AB9D8-9B19-4650-9B58-456F5AE38DC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27328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1F4C4-2CB3-EE4B-CFFF-219632577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B34951-9D5A-15E7-F91A-64F7B5D175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4BCCB-D873-0CF3-02F7-56FFD2A1B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8CF63-41B5-4FE8-93C1-2C21199C7630}" type="datetime8">
              <a:rPr lang="he-IL" smtClean="0"/>
              <a:t>16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95E81-6D85-436D-A10D-914CC0C0F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AA7CA-328B-CD36-4410-1FD9A2325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74179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65987-0D51-6777-F142-CF80C1CA9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63B7D4-4D00-2A6B-D4D5-EE4824DCF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A7BE3-5AD1-2376-E7FC-CE3C1672B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FEA01-0E4E-49FB-919E-7F7B3689B18D}" type="datetime8">
              <a:rPr lang="he-IL" smtClean="0"/>
              <a:t>16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05594-F0D3-47E5-959C-3E90D6881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7D69F-6695-8072-EA8F-9352945F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14835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293538-DD9B-9833-E0C4-77E40D8D01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0A042-AAA7-A833-3C93-4042247A18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DC6FA-9E25-0E89-22E4-AC2A7131D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D14A8-9F4E-4311-A42A-AB0C61214A1E}" type="datetime8">
              <a:rPr lang="he-IL" smtClean="0"/>
              <a:t>16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850D3-A1C8-AE33-608F-09EB6D228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978A6-7506-0288-8428-65AB66F51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7958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FA33F-143C-9651-3A3D-F84DB0A0A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A0F10-007B-1EB3-E1D0-0E51D2203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E1B65-89A8-DED2-08D7-FB87FC689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E8A72-3373-4F33-BEE9-A5A84BE7C7F4}" type="datetime8">
              <a:rPr lang="he-IL" smtClean="0"/>
              <a:t>16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DC18B-4CBD-E57D-728C-40CC5FE22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120A0-9420-A91D-7F39-646ED420D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52988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15479-0990-2B36-5BBA-BC70D61EA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8CB4C-CA38-F1FD-6749-E1D3942E9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B67AB-B61C-D78F-3E78-A3943D599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48721-50BD-4CE0-AB41-C2BD055A534C}" type="datetime8">
              <a:rPr lang="he-IL" smtClean="0"/>
              <a:t>16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63B09-080A-3492-8397-ABA685700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EC506-5C04-0755-CE14-3918F844E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22236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C276C-0241-3CC7-5853-5A9C680BE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7E555-58E5-2D60-8F9C-D73B700043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B0B249-4BB3-809B-BDCB-4AAA32526B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45782-C348-1591-2016-9F28C7A21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8FF86-0E78-449F-99D7-FF10B0DF7D7B}" type="datetime8">
              <a:rPr lang="he-IL" smtClean="0"/>
              <a:t>16 יולי 24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CDCCB-DDBB-5D20-1F44-90C74B221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9C386-0A5E-F626-9666-8DE8D22E7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82231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1A9BD-30EA-AD39-9C3C-5630B52E8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ABC35C-C93C-281A-E798-52B97D589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4CE6B7-B954-6F68-3A1A-A226BA3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112A3-B6A8-5099-38C3-18BDBA431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ADBBB0-B914-C502-5B90-A0F7A70C57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8CC611-45AA-B3F9-D06F-769BCEB10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7100C-E20C-4DC7-8E95-A7C19AEE9305}" type="datetime8">
              <a:rPr lang="he-IL" smtClean="0"/>
              <a:t>16 יולי 24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5CF445-79FA-EA24-5D0E-44D77C740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470032-6E76-27F6-F818-7E9CA2187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39484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FAAD9-C223-0900-C395-BAB4867C7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7B4CB5-3FA8-6C21-8F95-2699D9BF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0B35-24E4-4AED-A673-0CF84336B4EA}" type="datetime8">
              <a:rPr lang="he-IL" smtClean="0"/>
              <a:t>16 יולי 24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6CD0DA-1E9C-C7FA-9AA4-531B18071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E9DDE8-1BC0-F32C-A09F-3120C1AAB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9153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FE8CC0-2694-9706-B313-6519F8C8B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84A-D1E0-484A-804A-76543E1F6B10}" type="datetime8">
              <a:rPr lang="he-IL" smtClean="0"/>
              <a:t>16 יולי 24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A7A421-E788-7D3A-14CF-BD3F1D0BF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FA4285-93E5-C7C9-399E-AB194C14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78376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C3B09-0F0B-BF65-E401-D65A025CA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0AFD6-6DA3-6BF4-96FF-C229A2102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D670C-4D7B-2FFC-ED70-889EFBFEA4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386629-51BA-BF52-B696-A62900DFD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E4BA8-A58A-4AAF-995E-CAB7415CD80D}" type="datetime8">
              <a:rPr lang="he-IL" smtClean="0"/>
              <a:t>16 יולי 24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8DBC0-4791-723D-73F9-13A640E2D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9EEA9B-1D95-4E53-475C-426B43711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51476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A0A92-986D-253C-AC38-2563B28C0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F3F68F-89C2-4578-349D-7EFE288476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AD7093-C9E6-2341-8FA4-210CD1C3A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66BE58-4D92-881C-AAB2-A2C647B4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FD8F-0F46-4BEE-8E00-93D566096623}" type="datetime8">
              <a:rPr lang="he-IL" smtClean="0"/>
              <a:t>16 יולי 24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C103BA-1360-F13A-304F-A6CB6D550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8F1E76-CCE6-72D8-58ED-B4902678B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55263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ABCF92-6768-7C8E-F1CD-47A437650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CB9C5-37BE-76FA-E858-7B8DB8DD4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62C81-3FDF-F56B-FE11-B8864E2114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17A78C-7226-47D7-B30D-C60E92DCE9BC}" type="datetime8">
              <a:rPr lang="he-IL" smtClean="0"/>
              <a:t>16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B2D93-ADD6-D54C-85B3-97FB9D590A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A98AF-F36F-2D8B-E9AD-5D09930A6B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5320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E364457-9AE2-EF93-CC4B-12276FBCF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8063" y="-45288"/>
            <a:ext cx="6775874" cy="1488333"/>
          </a:xfrm>
        </p:spPr>
        <p:txBody>
          <a:bodyPr>
            <a:normAutofit/>
          </a:bodyPr>
          <a:lstStyle/>
          <a:p>
            <a:pPr rtl="0"/>
            <a:r>
              <a:rPr lang="en-US" sz="3200" b="1" dirty="0">
                <a:solidFill>
                  <a:srgbClr val="0070C0"/>
                </a:solidFill>
              </a:rPr>
              <a:t>Course: Image Processing 31651</a:t>
            </a:r>
            <a:br>
              <a:rPr lang="en-US" sz="3200" b="1" dirty="0">
                <a:solidFill>
                  <a:srgbClr val="0070C0"/>
                </a:solidFill>
              </a:rPr>
            </a:br>
            <a:r>
              <a:rPr lang="en-US" sz="3200" b="1" dirty="0">
                <a:solidFill>
                  <a:srgbClr val="0070C0"/>
                </a:solidFill>
              </a:rPr>
              <a:t>Assignment #21</a:t>
            </a:r>
            <a:br>
              <a:rPr lang="en-US" sz="3200" b="1" dirty="0">
                <a:solidFill>
                  <a:srgbClr val="0070C0"/>
                </a:solidFill>
              </a:rPr>
            </a:br>
            <a:r>
              <a:rPr lang="en-US" sz="3200" b="1" dirty="0">
                <a:solidFill>
                  <a:srgbClr val="0070C0"/>
                </a:solidFill>
              </a:rPr>
              <a:t>Pixel to Pixel Operations (Part 1)</a:t>
            </a:r>
            <a:endParaRPr lang="he-IL" sz="3200" b="1" dirty="0">
              <a:solidFill>
                <a:srgbClr val="0070C0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2310BE6-3F81-9FB9-07A6-25E1FC274E98}"/>
              </a:ext>
            </a:extLst>
          </p:cNvPr>
          <p:cNvGraphicFramePr>
            <a:graphicFrameLocks noGrp="1"/>
          </p:cNvGraphicFramePr>
          <p:nvPr/>
        </p:nvGraphicFramePr>
        <p:xfrm>
          <a:off x="505839" y="1443045"/>
          <a:ext cx="11373254" cy="5249585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58392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2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5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9379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Photo of the student 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Shorten Name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ID (4 last digits)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7983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shienfeld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1950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#1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1328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pony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2210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#2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895"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akimov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7939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#3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DDD76-149D-5CD9-20D8-E0D7C8A1C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9094" y="6492875"/>
            <a:ext cx="312906" cy="365125"/>
          </a:xfrm>
        </p:spPr>
        <p:txBody>
          <a:bodyPr/>
          <a:lstStyle/>
          <a:p>
            <a:fld id="{1E5BF412-EFCF-4C51-A2DF-B419076696E3}" type="slidenum">
              <a:rPr lang="he-IL" sz="1600" smtClean="0"/>
              <a:t>1</a:t>
            </a:fld>
            <a:endParaRPr lang="he-IL" sz="1600" dirty="0"/>
          </a:p>
        </p:txBody>
      </p:sp>
      <p:pic>
        <p:nvPicPr>
          <p:cNvPr id="2" name="Picture 1" descr="A person standing on a stone wall with a bridge in the background&#10;&#10;Description automatically generated">
            <a:extLst>
              <a:ext uri="{FF2B5EF4-FFF2-40B4-BE49-F238E27FC236}">
                <a16:creationId xmlns:a16="http://schemas.microsoft.com/office/drawing/2014/main" id="{30125289-0874-E85E-63D6-B9B4F2C31D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6" t="15872" r="26900"/>
          <a:stretch/>
        </p:blipFill>
        <p:spPr>
          <a:xfrm>
            <a:off x="8260244" y="3236167"/>
            <a:ext cx="1642513" cy="1846851"/>
          </a:xfrm>
          <a:prstGeom prst="rect">
            <a:avLst/>
          </a:prstGeom>
        </p:spPr>
      </p:pic>
      <p:pic>
        <p:nvPicPr>
          <p:cNvPr id="7" name="Picture 6" descr="A person in a uniform&#10;&#10;Description automatically generated">
            <a:extLst>
              <a:ext uri="{FF2B5EF4-FFF2-40B4-BE49-F238E27FC236}">
                <a16:creationId xmlns:a16="http://schemas.microsoft.com/office/drawing/2014/main" id="{475EB80C-A92F-F3B4-12B8-2283C49E2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626894"/>
            <a:ext cx="1462391" cy="20657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A24B95-E992-B8A2-C876-E5178DBDC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08295"/>
            <a:ext cx="1550593" cy="2065735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ECA60B-3674-650A-5502-62E9FA037AB6}"/>
              </a:ext>
            </a:extLst>
          </p:cNvPr>
          <p:cNvGraphicFramePr>
            <a:graphicFrameLocks noGrp="1"/>
          </p:cNvGraphicFramePr>
          <p:nvPr/>
        </p:nvGraphicFramePr>
        <p:xfrm>
          <a:off x="505838" y="1443044"/>
          <a:ext cx="11373254" cy="5249585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58392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2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5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9379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Photo of the student 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Shorten Name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ID (4 last digits)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7983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shienfeld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1950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#1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1328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pony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2210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#2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895"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akimov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7939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#3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9" name="Picture 8" descr="A person standing on a stone wall with a bridge in the background&#10;&#10;Description automatically generated">
            <a:extLst>
              <a:ext uri="{FF2B5EF4-FFF2-40B4-BE49-F238E27FC236}">
                <a16:creationId xmlns:a16="http://schemas.microsoft.com/office/drawing/2014/main" id="{CF5CA309-35FB-8F7C-74FD-F7F0FF210E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6" t="15872" r="26900"/>
          <a:stretch/>
        </p:blipFill>
        <p:spPr>
          <a:xfrm>
            <a:off x="8260243" y="3236166"/>
            <a:ext cx="1642513" cy="1846851"/>
          </a:xfrm>
          <a:prstGeom prst="rect">
            <a:avLst/>
          </a:prstGeom>
        </p:spPr>
      </p:pic>
      <p:pic>
        <p:nvPicPr>
          <p:cNvPr id="10" name="Picture 9" descr="A person in a uniform&#10;&#10;Description automatically generated">
            <a:extLst>
              <a:ext uri="{FF2B5EF4-FFF2-40B4-BE49-F238E27FC236}">
                <a16:creationId xmlns:a16="http://schemas.microsoft.com/office/drawing/2014/main" id="{EA6DD5D2-0039-7666-5028-9983FEBA2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4626893"/>
            <a:ext cx="1462391" cy="20657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FF34B2-5484-C4F2-4E38-483B3E34E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1608294"/>
            <a:ext cx="1550593" cy="206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80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64859-B1BB-C5C3-0A34-EDB173965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901790" y="0"/>
            <a:ext cx="290209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2</a:t>
            </a:fld>
            <a:endParaRPr lang="he-IL" sz="1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E4859-5847-4A50-A9DC-F3DC6B3D7D3E}"/>
              </a:ext>
            </a:extLst>
          </p:cNvPr>
          <p:cNvSpPr/>
          <p:nvPr/>
        </p:nvSpPr>
        <p:spPr>
          <a:xfrm>
            <a:off x="-2" y="11508"/>
            <a:ext cx="4143983" cy="10116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/>
              <a:t>Color_image.bmp </a:t>
            </a:r>
            <a:br>
              <a:rPr lang="en-US" dirty="0"/>
            </a:br>
            <a:r>
              <a:rPr lang="en-US" dirty="0"/>
              <a:t>(320x240 dimensions and from CGA true-color (24 bpp) bmp file type)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26D9CB8-2AF5-2893-DAD3-1795987EF265}"/>
              </a:ext>
            </a:extLst>
          </p:cNvPr>
          <p:cNvSpPr/>
          <p:nvPr/>
        </p:nvSpPr>
        <p:spPr>
          <a:xfrm>
            <a:off x="4148437" y="322243"/>
            <a:ext cx="3446742" cy="34046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B47706-486B-40ED-9216-37B2D263D824}"/>
              </a:ext>
            </a:extLst>
          </p:cNvPr>
          <p:cNvSpPr txBox="1"/>
          <p:nvPr/>
        </p:nvSpPr>
        <p:spPr>
          <a:xfrm>
            <a:off x="7618377" y="310977"/>
            <a:ext cx="4283413" cy="36933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/>
              <a:t>LoadGrayImageFromTrueColorBmpFile</a:t>
            </a:r>
            <a:endParaRPr lang="he-IL" b="1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2E06AD4-4F68-AD35-69B5-A6F6182E0C6D}"/>
              </a:ext>
            </a:extLst>
          </p:cNvPr>
          <p:cNvSpPr/>
          <p:nvPr/>
        </p:nvSpPr>
        <p:spPr>
          <a:xfrm rot="5400000">
            <a:off x="9341793" y="910768"/>
            <a:ext cx="836581" cy="340468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CE2673-1239-4C12-890D-3AA49146F682}"/>
                  </a:ext>
                </a:extLst>
              </p:cNvPr>
              <p:cNvSpPr/>
              <p:nvPr/>
            </p:nvSpPr>
            <p:spPr>
              <a:xfrm>
                <a:off x="7648374" y="1511940"/>
                <a:ext cx="4283413" cy="904831"/>
              </a:xfrm>
              <a:prstGeom prst="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r>
                  <a:rPr lang="en-US" b="1" dirty="0"/>
                  <a:t>unsigned char GrayImage [ ] [ ] 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which is the 2D array that represents the gray version of the input bmp color image   </a:t>
                </a:r>
                <a:endParaRPr lang="he-IL" dirty="0"/>
              </a:p>
            </p:txBody>
          </p:sp>
        </mc:Choice>
        <mc:Fallback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CE2673-1239-4C12-890D-3AA49146F6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8374" y="1511940"/>
                <a:ext cx="4283413" cy="90483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36D45A7-B4D0-60F5-200F-20B1DC39449D}"/>
                  </a:ext>
                </a:extLst>
              </p:cNvPr>
              <p:cNvSpPr txBox="1"/>
              <p:nvPr/>
            </p:nvSpPr>
            <p:spPr>
              <a:xfrm>
                <a:off x="0" y="1464466"/>
                <a:ext cx="4366909" cy="1200329"/>
              </a:xfrm>
              <a:prstGeom prst="rect">
                <a:avLst/>
              </a:prstGeom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square">
                <a:spAutoFit/>
              </a:bodyPr>
              <a:lstStyle/>
              <a:p>
                <a:r>
                  <a:rPr lang="en-US" b="1" dirty="0"/>
                  <a:t>StoreGrayImageAsGrayBmpFile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which is a function that stores the created GrayImage 2D array as a bmp file ( simply the gray version of </a:t>
                </a:r>
                <a:r>
                  <a:rPr lang="en-US" b="1" dirty="0"/>
                  <a:t>Color_image.bmp </a:t>
                </a:r>
                <a:r>
                  <a:rPr lang="en-US" dirty="0"/>
                  <a:t>)</a:t>
                </a:r>
                <a:endParaRPr lang="he-IL" dirty="0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36D45A7-B4D0-60F5-200F-20B1DC3944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464466"/>
                <a:ext cx="4366909" cy="120032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Arrow: Right 27">
            <a:extLst>
              <a:ext uri="{FF2B5EF4-FFF2-40B4-BE49-F238E27FC236}">
                <a16:creationId xmlns:a16="http://schemas.microsoft.com/office/drawing/2014/main" id="{F5FF03E6-C011-EF0E-1F49-20003275573B}"/>
              </a:ext>
            </a:extLst>
          </p:cNvPr>
          <p:cNvSpPr/>
          <p:nvPr/>
        </p:nvSpPr>
        <p:spPr>
          <a:xfrm flipH="1">
            <a:off x="4366910" y="1898551"/>
            <a:ext cx="3281464" cy="439759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205A2852-FFE2-8664-82E3-48DE5BBDF723}"/>
              </a:ext>
            </a:extLst>
          </p:cNvPr>
          <p:cNvSpPr/>
          <p:nvPr/>
        </p:nvSpPr>
        <p:spPr>
          <a:xfrm rot="5400000">
            <a:off x="9653613" y="3572210"/>
            <a:ext cx="2651344" cy="340468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61C315E-B0CA-3225-0DCB-85603765F738}"/>
                  </a:ext>
                </a:extLst>
              </p:cNvPr>
              <p:cNvSpPr/>
              <p:nvPr/>
            </p:nvSpPr>
            <p:spPr>
              <a:xfrm>
                <a:off x="9212098" y="5068114"/>
                <a:ext cx="2979902" cy="1789886"/>
              </a:xfrm>
              <a:prstGeom prst="rect">
                <a:avLst/>
              </a:prstGeom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r>
                  <a:rPr lang="en-US" b="1" dirty="0"/>
                  <a:t>Spoil_good_looking_Image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in the function there is a constants declarations –of the contrast and the brightness and then call the LUT functions</a:t>
                </a:r>
                <a:endParaRPr lang="he-IL" b="1" dirty="0"/>
              </a:p>
            </p:txBody>
          </p:sp>
        </mc:Choice>
        <mc:Fallback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61C315E-B0CA-3225-0DCB-85603765F7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12098" y="5068114"/>
                <a:ext cx="2979902" cy="178988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Arrow: Right 32">
            <a:extLst>
              <a:ext uri="{FF2B5EF4-FFF2-40B4-BE49-F238E27FC236}">
                <a16:creationId xmlns:a16="http://schemas.microsoft.com/office/drawing/2014/main" id="{01F241D7-572E-9275-F435-9AD1ACCED489}"/>
              </a:ext>
            </a:extLst>
          </p:cNvPr>
          <p:cNvSpPr/>
          <p:nvPr/>
        </p:nvSpPr>
        <p:spPr>
          <a:xfrm rot="10800000">
            <a:off x="8264305" y="5231048"/>
            <a:ext cx="947793" cy="510702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5BE289F-F96C-8FCE-1047-971D6B083CE4}"/>
                  </a:ext>
                </a:extLst>
              </p:cNvPr>
              <p:cNvSpPr/>
              <p:nvPr/>
            </p:nvSpPr>
            <p:spPr>
              <a:xfrm>
                <a:off x="-1" y="6181927"/>
                <a:ext cx="6096001" cy="680936"/>
              </a:xfrm>
              <a:prstGeom prst="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r>
                  <a:rPr lang="en-US" b="1" dirty="0"/>
                  <a:t>StoreGrayImageAsGrayBmpFile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 </m:t>
                    </m:r>
                  </m:oMath>
                </a14:m>
                <a:r>
                  <a:rPr lang="en-US" dirty="0"/>
                  <a:t>Store the new </a:t>
                </a:r>
                <a:r>
                  <a:rPr lang="en-US" b="1" dirty="0"/>
                  <a:t>GrayImage </a:t>
                </a:r>
                <a:r>
                  <a:rPr lang="en-US" dirty="0"/>
                  <a:t>as a bmp file </a:t>
                </a:r>
                <a:r>
                  <a:rPr lang="en-US" b="1" dirty="0">
                    <a:solidFill>
                      <a:srgbClr val="FFFF00"/>
                    </a:solidFill>
                  </a:rPr>
                  <a:t>(after transformation using LUT) </a:t>
                </a:r>
                <a:endParaRPr lang="he-IL" b="1" dirty="0">
                  <a:solidFill>
                    <a:srgbClr val="FFFF00"/>
                  </a:solidFill>
                </a:endParaRPr>
              </a:p>
            </p:txBody>
          </p:sp>
        </mc:Choice>
        <mc:Fallback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5BE289F-F96C-8FCE-1047-971D6B083C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" y="6181927"/>
                <a:ext cx="6096001" cy="68093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896EB3A4-536C-4803-8861-F4C75493A7D8}"/>
                  </a:ext>
                </a:extLst>
              </p:cNvPr>
              <p:cNvSpPr/>
              <p:nvPr/>
            </p:nvSpPr>
            <p:spPr>
              <a:xfrm>
                <a:off x="6186791" y="4644172"/>
                <a:ext cx="2077514" cy="1438982"/>
              </a:xfrm>
              <a:prstGeom prst="rect">
                <a:avLst/>
              </a:prstGeom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r>
                  <a:rPr lang="en-US" b="1" dirty="0"/>
                  <a:t>Create_LUT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function that creates a simple LUT using the formula: </a:t>
                </a:r>
                <a:r>
                  <a:rPr lang="en-US" b="1" dirty="0"/>
                  <a:t>val=c*i+b   </a:t>
                </a:r>
                <a:endParaRPr lang="he-IL" b="1" dirty="0"/>
              </a:p>
            </p:txBody>
          </p:sp>
        </mc:Choice>
        <mc:Fallback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896EB3A4-536C-4803-8861-F4C75493A7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6791" y="4644172"/>
                <a:ext cx="2077514" cy="143898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Arrow: Right 36">
            <a:extLst>
              <a:ext uri="{FF2B5EF4-FFF2-40B4-BE49-F238E27FC236}">
                <a16:creationId xmlns:a16="http://schemas.microsoft.com/office/drawing/2014/main" id="{9F1DE23A-E155-BEBA-EA9A-56FBE43999F9}"/>
              </a:ext>
            </a:extLst>
          </p:cNvPr>
          <p:cNvSpPr/>
          <p:nvPr/>
        </p:nvSpPr>
        <p:spPr>
          <a:xfrm rot="10800000">
            <a:off x="5238998" y="5062465"/>
            <a:ext cx="947793" cy="510702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42291CC-6BB8-5FA9-1649-39218C2CA6F6}"/>
                  </a:ext>
                </a:extLst>
              </p:cNvPr>
              <p:cNvSpPr/>
              <p:nvPr/>
            </p:nvSpPr>
            <p:spPr>
              <a:xfrm>
                <a:off x="2071990" y="4814054"/>
                <a:ext cx="3167007" cy="890787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r>
                  <a:rPr lang="en-US" b="1" dirty="0"/>
                  <a:t>ApplyLUTonGrayImage</a:t>
                </a:r>
              </a:p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dirty="0"/>
                      <m:t>→</m:t>
                    </m:r>
                  </m:oMath>
                </a14:m>
                <a:r>
                  <a:rPr lang="en-US" dirty="0"/>
                  <a:t> a function that applies the created LUT on the GrayImage  </a:t>
                </a:r>
                <a:endParaRPr lang="he-IL" dirty="0"/>
              </a:p>
            </p:txBody>
          </p:sp>
        </mc:Choice>
        <mc:Fallback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42291CC-6BB8-5FA9-1649-39218C2CA6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1990" y="4814054"/>
                <a:ext cx="3167007" cy="89078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Arrow: Right 38">
            <a:extLst>
              <a:ext uri="{FF2B5EF4-FFF2-40B4-BE49-F238E27FC236}">
                <a16:creationId xmlns:a16="http://schemas.microsoft.com/office/drawing/2014/main" id="{86E2726E-A1C4-D442-E213-4EEB824CF853}"/>
              </a:ext>
            </a:extLst>
          </p:cNvPr>
          <p:cNvSpPr/>
          <p:nvPr/>
        </p:nvSpPr>
        <p:spPr>
          <a:xfrm rot="5400000">
            <a:off x="3292730" y="5706490"/>
            <a:ext cx="440180" cy="510702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79856A0C-55B6-3402-0016-B3E62BDDF632}"/>
              </a:ext>
            </a:extLst>
          </p:cNvPr>
          <p:cNvSpPr/>
          <p:nvPr/>
        </p:nvSpPr>
        <p:spPr>
          <a:xfrm rot="5400000">
            <a:off x="8990513" y="2541078"/>
            <a:ext cx="589077" cy="340468"/>
          </a:xfrm>
          <a:prstGeom prst="rightArrow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D77155E-F359-34C3-E917-390163B63679}"/>
                  </a:ext>
                </a:extLst>
              </p:cNvPr>
              <p:cNvSpPr/>
              <p:nvPr/>
            </p:nvSpPr>
            <p:spPr>
              <a:xfrm>
                <a:off x="3394953" y="3006984"/>
                <a:ext cx="6926094" cy="878085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r>
                  <a:rPr lang="en-US" b="1" dirty="0"/>
                  <a:t>Min_Max_Algorithm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in the function there is a constants declarations –of the contrast and the brightness and then call the LUT functions (different constants from </a:t>
                </a:r>
                <a:r>
                  <a:rPr lang="en-US" b="1" dirty="0"/>
                  <a:t>Spoil_good_looking_Image) </a:t>
                </a:r>
                <a:endParaRPr lang="he-IL" b="1" dirty="0"/>
              </a:p>
            </p:txBody>
          </p:sp>
        </mc:Choice>
        <mc:Fallback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D77155E-F359-34C3-E917-390163B636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4953" y="3006984"/>
                <a:ext cx="6926094" cy="878085"/>
              </a:xfrm>
              <a:prstGeom prst="rect">
                <a:avLst/>
              </a:prstGeom>
              <a:blipFill>
                <a:blip r:embed="rId8"/>
                <a:stretch>
                  <a:fillRect l="-702" t="-4082" r="-702" b="-1224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Arrow: Right 43">
            <a:extLst>
              <a:ext uri="{FF2B5EF4-FFF2-40B4-BE49-F238E27FC236}">
                <a16:creationId xmlns:a16="http://schemas.microsoft.com/office/drawing/2014/main" id="{2F28CFAE-4025-5254-A97A-E6BFD4A252C9}"/>
              </a:ext>
            </a:extLst>
          </p:cNvPr>
          <p:cNvSpPr/>
          <p:nvPr/>
        </p:nvSpPr>
        <p:spPr>
          <a:xfrm rot="5400000">
            <a:off x="6700157" y="4009272"/>
            <a:ext cx="759104" cy="510702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2496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ECF858-89D8-4B06-1CA1-1293ECD6E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916383" y="6492875"/>
            <a:ext cx="270753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3</a:t>
            </a:fld>
            <a:endParaRPr lang="he-IL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B3694E-E26D-C531-A05C-2B32C008B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75" y="486383"/>
            <a:ext cx="10935649" cy="257823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3E575356-F236-3662-2F05-DF4A88B798A5}"/>
              </a:ext>
            </a:extLst>
          </p:cNvPr>
          <p:cNvSpPr/>
          <p:nvPr/>
        </p:nvSpPr>
        <p:spPr>
          <a:xfrm rot="16200000">
            <a:off x="7448955" y="2716448"/>
            <a:ext cx="1901757" cy="66148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A5205A-6EC5-D5F7-601B-DC9A9CB4F7AE}"/>
              </a:ext>
            </a:extLst>
          </p:cNvPr>
          <p:cNvSpPr/>
          <p:nvPr/>
        </p:nvSpPr>
        <p:spPr>
          <a:xfrm>
            <a:off x="7149831" y="3998067"/>
            <a:ext cx="3715966" cy="67647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Pay attention to ‘c’ and ‘b’ values – corresponding the IDs of the group</a:t>
            </a:r>
            <a:endParaRPr lang="he-IL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06DA654A-7EB1-31A6-675B-0B5D95C9F13F}"/>
              </a:ext>
            </a:extLst>
          </p:cNvPr>
          <p:cNvSpPr/>
          <p:nvPr/>
        </p:nvSpPr>
        <p:spPr>
          <a:xfrm rot="16200000">
            <a:off x="3365702" y="3428864"/>
            <a:ext cx="1901757" cy="661481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1D7683-31BD-365B-8DA6-C88F83F7890D}"/>
              </a:ext>
            </a:extLst>
          </p:cNvPr>
          <p:cNvSpPr/>
          <p:nvPr/>
        </p:nvSpPr>
        <p:spPr>
          <a:xfrm>
            <a:off x="2264043" y="4710483"/>
            <a:ext cx="4105073" cy="90467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After ‘c’ and ‘b’ declarations – create using them a simple LUT and then apply the LUP on the gray image (img [ ] [ ] 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077260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24076-EE81-0FBE-088D-14538BFB3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62881" y="6492875"/>
            <a:ext cx="329119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4</a:t>
            </a:fld>
            <a:endParaRPr lang="he-IL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EFDDF-5F1D-495A-BA1B-99D4358A9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4559"/>
            <a:ext cx="6419850" cy="288607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8DCC3AB-FE28-1C45-8615-8199387B0DD6}"/>
              </a:ext>
            </a:extLst>
          </p:cNvPr>
          <p:cNvSpPr/>
          <p:nvPr/>
        </p:nvSpPr>
        <p:spPr>
          <a:xfrm rot="10800000">
            <a:off x="4905711" y="2076853"/>
            <a:ext cx="2945047" cy="661481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4EB3D64-B0D0-D2A8-F8AE-7CED0789FE60}"/>
              </a:ext>
            </a:extLst>
          </p:cNvPr>
          <p:cNvSpPr/>
          <p:nvPr/>
        </p:nvSpPr>
        <p:spPr>
          <a:xfrm>
            <a:off x="7850759" y="1988714"/>
            <a:ext cx="4105073" cy="90467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Create_LUT is a very simple function for creating a LUT using the contrast (c) and brightness (b) constants.</a:t>
            </a:r>
            <a:endParaRPr lang="he-I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552572-74AC-25C1-A31F-2350A70D48F4}"/>
              </a:ext>
            </a:extLst>
          </p:cNvPr>
          <p:cNvSpPr/>
          <p:nvPr/>
        </p:nvSpPr>
        <p:spPr>
          <a:xfrm>
            <a:off x="9136047" y="4563893"/>
            <a:ext cx="3055953" cy="120126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After defining the LUT – we need to apply the LUT of the original gray image (img [ ] [ ] ) </a:t>
            </a:r>
            <a:endParaRPr lang="he-IL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D7DCB47-C80D-5F5A-1CF5-2462E72236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119667"/>
            <a:ext cx="8891954" cy="2385870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3E21E3F5-C23C-64F0-720D-1690E69C4E74}"/>
              </a:ext>
            </a:extLst>
          </p:cNvPr>
          <p:cNvSpPr/>
          <p:nvPr/>
        </p:nvSpPr>
        <p:spPr>
          <a:xfrm rot="10800000">
            <a:off x="7163067" y="4807083"/>
            <a:ext cx="1972979" cy="661481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83070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F35D6E-5BE9-8654-EA4F-1C609EE4F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911518" y="0"/>
            <a:ext cx="280481" cy="330403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5</a:t>
            </a:fld>
            <a:endParaRPr lang="he-IL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CBE17C-9C62-6D46-1ABB-F8F128A527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5419"/>
            <a:ext cx="7626485" cy="13687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17CFE7-0864-FCD8-DC12-A0E6AD517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389252"/>
            <a:ext cx="6096000" cy="446874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6604A50-AC54-EE9C-B43D-DDECC362E39A}"/>
              </a:ext>
            </a:extLst>
          </p:cNvPr>
          <p:cNvSpPr/>
          <p:nvPr/>
        </p:nvSpPr>
        <p:spPr>
          <a:xfrm>
            <a:off x="7626485" y="682933"/>
            <a:ext cx="4565512" cy="171617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dirty="0"/>
              <a:t>Another LUT creation function – now for the min_max_algorithm.</a:t>
            </a:r>
          </a:p>
          <a:p>
            <a:r>
              <a:rPr lang="en-US" dirty="0"/>
              <a:t> The max value is 255 and the min value is 0 (in grayscale). Now, the ‘c’ and the ‘b’ are defined differently then they were defined for the Spoil_good_looking_Image algorithm</a:t>
            </a:r>
            <a:endParaRPr lang="he-IL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F3117-1F6B-769D-E0F9-036F3E4F25A3}"/>
              </a:ext>
            </a:extLst>
          </p:cNvPr>
          <p:cNvSpPr txBox="1"/>
          <p:nvPr/>
        </p:nvSpPr>
        <p:spPr>
          <a:xfrm>
            <a:off x="6095998" y="2650881"/>
            <a:ext cx="6095999" cy="646331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The first part of the function finds the minimum and maximum pixel values in the image.</a:t>
            </a:r>
            <a:endParaRPr lang="he-I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396329-A350-9471-91E4-9B0A513E7024}"/>
              </a:ext>
            </a:extLst>
          </p:cNvPr>
          <p:cNvSpPr txBox="1"/>
          <p:nvPr/>
        </p:nvSpPr>
        <p:spPr>
          <a:xfrm>
            <a:off x="6096000" y="3297212"/>
            <a:ext cx="6126803" cy="646331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min is initially set to the maximum possible pixel value (255), and max is set to the minimum possible pixel value (0).</a:t>
            </a:r>
            <a:endParaRPr lang="he-IL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015719-7D59-0903-DCA3-DCBF207B1B7C}"/>
              </a:ext>
            </a:extLst>
          </p:cNvPr>
          <p:cNvSpPr txBox="1"/>
          <p:nvPr/>
        </p:nvSpPr>
        <p:spPr>
          <a:xfrm>
            <a:off x="6096000" y="3920628"/>
            <a:ext cx="6126803" cy="120032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The function then iterates through each pixel in the image. For each pixel : If the pixel value is less than min, min is updated to this pixel value. If the pixel value is greater than max, max is updated to this pixel value.</a:t>
            </a:r>
            <a:endParaRPr lang="he-IL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9B2518-4007-7334-ADF3-D6B8226C98C6}"/>
              </a:ext>
            </a:extLst>
          </p:cNvPr>
          <p:cNvSpPr txBox="1"/>
          <p:nvPr/>
        </p:nvSpPr>
        <p:spPr>
          <a:xfrm>
            <a:off x="6095996" y="5120957"/>
            <a:ext cx="6096001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By the end of these loops, min holds the smallest pixel value in the image, and max holds the largest pixel value.</a:t>
            </a:r>
            <a:endParaRPr lang="he-IL" b="1" dirty="0">
              <a:solidFill>
                <a:srgbClr val="FFFF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EB0431-695E-83A1-8C39-2C2F8DEAAEFA}"/>
              </a:ext>
            </a:extLst>
          </p:cNvPr>
          <p:cNvSpPr txBox="1"/>
          <p:nvPr/>
        </p:nvSpPr>
        <p:spPr>
          <a:xfrm>
            <a:off x="6095996" y="5767288"/>
            <a:ext cx="6096000" cy="646331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After finding the minimum and maximum pixel values, the function creates a LUT to normalize the pixel values.</a:t>
            </a:r>
            <a:endParaRPr lang="he-IL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897808-3EA0-2502-73A5-D29181C19444}"/>
              </a:ext>
            </a:extLst>
          </p:cNvPr>
          <p:cNvSpPr txBox="1"/>
          <p:nvPr/>
        </p:nvSpPr>
        <p:spPr>
          <a:xfrm>
            <a:off x="5653392" y="6413619"/>
            <a:ext cx="6538604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Finally, the LUT is applied to the image to adjust the pixel values.</a:t>
            </a:r>
            <a:endParaRPr lang="he-I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2199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078BFC-D2FA-1FDA-CE66-87D022164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23970" y="6492875"/>
            <a:ext cx="368030" cy="365125"/>
          </a:xfrm>
        </p:spPr>
        <p:txBody>
          <a:bodyPr/>
          <a:lstStyle/>
          <a:p>
            <a:fld id="{1CC24C3C-60E1-4892-AEC8-068132A128A1}" type="slidenum">
              <a:rPr lang="he-IL" smtClean="0"/>
              <a:t>6</a:t>
            </a:fld>
            <a:endParaRPr lang="he-IL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6224B8A-F7BB-1D66-7B53-70D58373F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3673" y="0"/>
            <a:ext cx="4484654" cy="1155667"/>
          </a:xfrm>
        </p:spPr>
        <p:txBody>
          <a:bodyPr>
            <a:normAutofit/>
          </a:bodyPr>
          <a:lstStyle/>
          <a:p>
            <a:pPr algn="l"/>
            <a:r>
              <a:rPr lang="en-US" sz="2800" b="1" dirty="0">
                <a:solidFill>
                  <a:srgbClr val="0070C0"/>
                </a:solidFill>
                <a:latin typeface="+mn-lt"/>
              </a:rPr>
              <a:t>21.# What did we learned </a:t>
            </a:r>
            <a:endParaRPr lang="en-US" sz="2800" dirty="0">
              <a:latin typeface="Cooper Black" panose="0208090404030B0204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4DAA2-829B-A6E0-A2AD-D2B5EB3EA8A9}"/>
              </a:ext>
            </a:extLst>
          </p:cNvPr>
          <p:cNvSpPr txBox="1"/>
          <p:nvPr/>
        </p:nvSpPr>
        <p:spPr>
          <a:xfrm>
            <a:off x="733336" y="1233488"/>
            <a:ext cx="8144256" cy="304698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l" rtl="0">
              <a:buAutoNum type="arabicParenR"/>
            </a:pPr>
            <a:r>
              <a:rPr lang="en-US" sz="2400" dirty="0"/>
              <a:t>We learned to implement algorithms and functions that deal with image properties such as: contrast &amp; brightness.</a:t>
            </a:r>
          </a:p>
          <a:p>
            <a:pPr algn="l" rtl="0"/>
            <a:endParaRPr lang="en-US" sz="2400" dirty="0"/>
          </a:p>
          <a:p>
            <a:pPr algn="l" rtl="0"/>
            <a:r>
              <a:rPr lang="en-US" sz="2400" dirty="0"/>
              <a:t>2) We learned to find the optimal outcome of an image using mathematical way so the image will look the best.</a:t>
            </a:r>
          </a:p>
          <a:p>
            <a:pPr algn="l" rtl="0"/>
            <a:endParaRPr lang="en-US" sz="2400" dirty="0"/>
          </a:p>
          <a:p>
            <a:pPr algn="l" rtl="0"/>
            <a:r>
              <a:rPr lang="en-US" sz="2400" dirty="0"/>
              <a:t>3)We used, practiced and implemented methods involving LUT which is an essential concept in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11889720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646</Words>
  <Application>Microsoft Office PowerPoint</Application>
  <PresentationFormat>Widescreen</PresentationFormat>
  <Paragraphs>62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Cambria Math</vt:lpstr>
      <vt:lpstr>Cooper Black</vt:lpstr>
      <vt:lpstr>Office Theme</vt:lpstr>
      <vt:lpstr>Course: Image Processing 31651 Assignment #21 Pixel to Pixel Operations (Part 1)</vt:lpstr>
      <vt:lpstr>PowerPoint Presentation</vt:lpstr>
      <vt:lpstr>PowerPoint Presentation</vt:lpstr>
      <vt:lpstr>PowerPoint Presentation</vt:lpstr>
      <vt:lpstr>PowerPoint Presentation</vt:lpstr>
      <vt:lpstr>21.# What did we learned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omri pony</dc:creator>
  <cp:lastModifiedBy>omri pony</cp:lastModifiedBy>
  <cp:revision>2</cp:revision>
  <dcterms:created xsi:type="dcterms:W3CDTF">2024-07-16T07:12:11Z</dcterms:created>
  <dcterms:modified xsi:type="dcterms:W3CDTF">2024-07-16T09:36:52Z</dcterms:modified>
</cp:coreProperties>
</file>

<file path=docProps/thumbnail.jpeg>
</file>